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8" r:id="rId20"/>
    <p:sldId id="269"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73" autoAdjust="0"/>
    <p:restoredTop sz="82746" autoAdjust="0"/>
  </p:normalViewPr>
  <p:slideViewPr>
    <p:cSldViewPr snapToGrid="0">
      <p:cViewPr>
        <p:scale>
          <a:sx n="80" d="100"/>
          <a:sy n="80" d="100"/>
        </p:scale>
        <p:origin x="126" y="-6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the tools used during the automation summary.</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Risk and benefits</a:t>
            </a:r>
          </a:p>
          <a:p>
            <a:pPr marL="0" lvl="0" indent="0" algn="l" rtl="0">
              <a:lnSpc>
                <a:spcPct val="100000"/>
              </a:lnSpc>
              <a:spcBef>
                <a:spcPts val="0"/>
              </a:spcBef>
              <a:spcAft>
                <a:spcPts val="0"/>
              </a:spcAft>
              <a:buSzPts val="1100"/>
              <a:buNone/>
            </a:pPr>
            <a:r>
              <a:rPr lang="en-US" dirty="0"/>
              <a:t>I will be discussing the benefits of acting now, risk of acting now, benefits of waiting and risk of waiting.</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Coding principles, refer to a set of best practices and guidelines that programmers follow when writing code</a:t>
            </a:r>
          </a:p>
          <a:p>
            <a:pPr marL="0" lvl="0" indent="0" algn="l" rtl="0">
              <a:lnSpc>
                <a:spcPct val="100000"/>
              </a:lnSpc>
              <a:spcBef>
                <a:spcPts val="0"/>
              </a:spcBef>
              <a:spcAft>
                <a:spcPts val="0"/>
              </a:spcAft>
              <a:buSzPts val="1100"/>
              <a:buNone/>
            </a:pPr>
            <a:r>
              <a:rPr lang="en-US" dirty="0"/>
              <a:t>The 10 principles that green pace follows are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Encryption is the process of converting plaintext into ciphertext using a cryptographic algorithm and a key. The purpose of encryption is to protect data from unauthorized access or disclosure, by making it unreadable to anyone who does not have the key to decrypt it. I will explain encryption in rest, encryption in flight and encryption in use</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TRIPLE-A POLICIES</a:t>
            </a:r>
          </a:p>
          <a:p>
            <a:pPr marL="0" lvl="0" indent="0" algn="l" rtl="0">
              <a:lnSpc>
                <a:spcPct val="100000"/>
              </a:lnSpc>
              <a:spcBef>
                <a:spcPts val="0"/>
              </a:spcBef>
              <a:spcAft>
                <a:spcPts val="0"/>
              </a:spcAft>
              <a:buSzPts val="1100"/>
              <a:buNone/>
            </a:pPr>
            <a:r>
              <a:rPr lang="en-US" dirty="0"/>
              <a:t>This is made up of authentication, authorization and Accounting.</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notesSlide" Target="../notesSlides/notesSlide10.xml"/><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audio" Target="../media/media16.m4a"/><Relationship Id="rId4" Type="http://schemas.microsoft.com/office/2007/relationships/media" Target="../media/media16.m4a"/><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hyperlink" Target="https://www.auditboard.com/blog/what-is-a-risk-assessment-matri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notesSlide" Target="../notesSlides/notesSlide8.xml"/><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slideLayout" Target="../slideLayouts/slideLayout2.xml"/><Relationship Id="rId5" Type="http://schemas.openxmlformats.org/officeDocument/2006/relationships/audio" Target="../media/media9.m4a"/><Relationship Id="rId4" Type="http://schemas.microsoft.com/office/2007/relationships/media" Target="../media/media9.m4a"/><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Donald Thibodeaux</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Recorded Sound">
            <a:hlinkClick r:id="" action="ppaction://media"/>
            <a:extLst>
              <a:ext uri="{FF2B5EF4-FFF2-40B4-BE49-F238E27FC236}">
                <a16:creationId xmlns:a16="http://schemas.microsoft.com/office/drawing/2014/main" id="{EDE270AA-A1C0-89EC-83DB-01D0831E3C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13"/>
    </mc:Choice>
    <mc:Fallback>
      <p:transition spd="slow" advTm="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ED266-A1A4-10FC-2CEB-682741A493E1}"/>
              </a:ext>
            </a:extLst>
          </p:cNvPr>
          <p:cNvSpPr txBox="1"/>
          <p:nvPr/>
        </p:nvSpPr>
        <p:spPr>
          <a:xfrm>
            <a:off x="8848578" y="1041009"/>
            <a:ext cx="1730327" cy="1200329"/>
          </a:xfrm>
          <a:prstGeom prst="rect">
            <a:avLst/>
          </a:prstGeom>
          <a:noFill/>
        </p:spPr>
        <p:txBody>
          <a:bodyPr wrap="square" rtlCol="0">
            <a:spAutoFit/>
          </a:bodyPr>
          <a:lstStyle/>
          <a:p>
            <a:r>
              <a:rPr lang="en-US" sz="1800" dirty="0">
                <a:solidFill>
                  <a:schemeClr val="bg1"/>
                </a:solidFill>
              </a:rPr>
              <a:t>Input Validation Test, Empty Input</a:t>
            </a:r>
          </a:p>
        </p:txBody>
      </p:sp>
      <p:pic>
        <p:nvPicPr>
          <p:cNvPr id="6" name="Picture 5" descr="A screenshot of a computer&#10;&#10;Description automatically generated">
            <a:extLst>
              <a:ext uri="{FF2B5EF4-FFF2-40B4-BE49-F238E27FC236}">
                <a16:creationId xmlns:a16="http://schemas.microsoft.com/office/drawing/2014/main" id="{B2283E24-9BAF-AC59-833F-0198A3D04B9B}"/>
              </a:ext>
            </a:extLst>
          </p:cNvPr>
          <p:cNvPicPr>
            <a:picLocks noChangeAspect="1"/>
          </p:cNvPicPr>
          <p:nvPr/>
        </p:nvPicPr>
        <p:blipFill rotWithShape="1">
          <a:blip r:embed="rId4"/>
          <a:srcRect l="5077" t="32674" r="68038" b="53847"/>
          <a:stretch/>
        </p:blipFill>
        <p:spPr>
          <a:xfrm>
            <a:off x="3727938" y="2569470"/>
            <a:ext cx="4658996" cy="131321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E76CD76-8A99-85F3-50C5-64B15150DBF7}"/>
              </a:ext>
            </a:extLst>
          </p:cNvPr>
          <p:cNvPicPr>
            <a:picLocks noChangeAspect="1"/>
          </p:cNvPicPr>
          <p:nvPr/>
        </p:nvPicPr>
        <p:blipFill rotWithShape="1">
          <a:blip r:embed="rId5"/>
          <a:srcRect t="27887" r="60193" b="67579"/>
          <a:stretch/>
        </p:blipFill>
        <p:spPr>
          <a:xfrm>
            <a:off x="732977" y="4813610"/>
            <a:ext cx="10726046" cy="686857"/>
          </a:xfrm>
          <a:prstGeom prst="rect">
            <a:avLst/>
          </a:prstGeom>
        </p:spPr>
      </p:pic>
      <p:pic>
        <p:nvPicPr>
          <p:cNvPr id="2" name="Recorded Sound">
            <a:hlinkClick r:id="" action="ppaction://media"/>
            <a:extLst>
              <a:ext uri="{FF2B5EF4-FFF2-40B4-BE49-F238E27FC236}">
                <a16:creationId xmlns:a16="http://schemas.microsoft.com/office/drawing/2014/main" id="{4E869802-344B-691C-BE89-470CCD9C4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80179960"/>
      </p:ext>
    </p:extLst>
  </p:cSld>
  <p:clrMapOvr>
    <a:masterClrMapping/>
  </p:clrMapOvr>
  <mc:AlternateContent xmlns:mc="http://schemas.openxmlformats.org/markup-compatibility/2006">
    <mc:Choice xmlns:p14="http://schemas.microsoft.com/office/powerpoint/2010/main" Requires="p14">
      <p:transition spd="slow" p14:dur="2000" advTm="14280"/>
    </mc:Choice>
    <mc:Fallback>
      <p:transition spd="slow" advTm="14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E2AEB-E28C-ED15-6056-ED5D68D7B8B4}"/>
              </a:ext>
            </a:extLst>
          </p:cNvPr>
          <p:cNvSpPr txBox="1"/>
          <p:nvPr/>
        </p:nvSpPr>
        <p:spPr>
          <a:xfrm>
            <a:off x="8904849" y="858129"/>
            <a:ext cx="2067951" cy="1569660"/>
          </a:xfrm>
          <a:prstGeom prst="rect">
            <a:avLst/>
          </a:prstGeom>
          <a:noFill/>
        </p:spPr>
        <p:txBody>
          <a:bodyPr wrap="square" rtlCol="0">
            <a:spAutoFit/>
          </a:bodyPr>
          <a:lstStyle/>
          <a:p>
            <a:r>
              <a:rPr lang="en-US" sz="2400" dirty="0">
                <a:solidFill>
                  <a:schemeClr val="bg1"/>
                </a:solidFill>
              </a:rPr>
              <a:t>Input Validation Test, Long Input</a:t>
            </a:r>
          </a:p>
        </p:txBody>
      </p:sp>
      <p:pic>
        <p:nvPicPr>
          <p:cNvPr id="4" name="Picture 3" descr="A screenshot of a computer&#10;&#10;Description automatically generated">
            <a:extLst>
              <a:ext uri="{FF2B5EF4-FFF2-40B4-BE49-F238E27FC236}">
                <a16:creationId xmlns:a16="http://schemas.microsoft.com/office/drawing/2014/main" id="{732B3840-1AFD-D9E0-7485-C9F325B1EF7F}"/>
              </a:ext>
            </a:extLst>
          </p:cNvPr>
          <p:cNvPicPr>
            <a:picLocks noChangeAspect="1"/>
          </p:cNvPicPr>
          <p:nvPr/>
        </p:nvPicPr>
        <p:blipFill rotWithShape="1">
          <a:blip r:embed="rId4"/>
          <a:srcRect l="5308" t="44305" r="57768" b="43381"/>
          <a:stretch/>
        </p:blipFill>
        <p:spPr>
          <a:xfrm>
            <a:off x="2475914" y="3006969"/>
            <a:ext cx="6396115" cy="119927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85656E3-39A1-50ED-D2D5-631D1ECF7D8B}"/>
              </a:ext>
            </a:extLst>
          </p:cNvPr>
          <p:cNvPicPr>
            <a:picLocks noChangeAspect="1"/>
          </p:cNvPicPr>
          <p:nvPr/>
        </p:nvPicPr>
        <p:blipFill rotWithShape="1">
          <a:blip r:embed="rId5"/>
          <a:srcRect t="31991" r="54077" b="62673"/>
          <a:stretch/>
        </p:blipFill>
        <p:spPr>
          <a:xfrm>
            <a:off x="379827" y="5029200"/>
            <a:ext cx="10982535" cy="717452"/>
          </a:xfrm>
          <a:prstGeom prst="rect">
            <a:avLst/>
          </a:prstGeom>
        </p:spPr>
      </p:pic>
      <p:pic>
        <p:nvPicPr>
          <p:cNvPr id="3" name="Recorded Sound">
            <a:hlinkClick r:id="" action="ppaction://media"/>
            <a:extLst>
              <a:ext uri="{FF2B5EF4-FFF2-40B4-BE49-F238E27FC236}">
                <a16:creationId xmlns:a16="http://schemas.microsoft.com/office/drawing/2014/main" id="{A02DA5D1-A1C6-6A4B-8ED4-1F263B1A1F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05102248"/>
      </p:ext>
    </p:extLst>
  </p:cSld>
  <p:clrMapOvr>
    <a:masterClrMapping/>
  </p:clrMapOvr>
  <mc:AlternateContent xmlns:mc="http://schemas.openxmlformats.org/markup-compatibility/2006">
    <mc:Choice xmlns:p14="http://schemas.microsoft.com/office/powerpoint/2010/main" Requires="p14">
      <p:transition spd="slow" p14:dur="2000" advTm="12770"/>
    </mc:Choice>
    <mc:Fallback>
      <p:transition spd="slow" advTm="1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59E7A1-0530-1066-611E-4AAF5A9B8CF2}"/>
              </a:ext>
            </a:extLst>
          </p:cNvPr>
          <p:cNvSpPr txBox="1"/>
          <p:nvPr/>
        </p:nvSpPr>
        <p:spPr>
          <a:xfrm>
            <a:off x="8876714" y="886265"/>
            <a:ext cx="2082018" cy="1785104"/>
          </a:xfrm>
          <a:prstGeom prst="rect">
            <a:avLst/>
          </a:prstGeom>
          <a:noFill/>
        </p:spPr>
        <p:txBody>
          <a:bodyPr wrap="square" rtlCol="0">
            <a:spAutoFit/>
          </a:bodyPr>
          <a:lstStyle/>
          <a:p>
            <a:r>
              <a:rPr lang="en-US" sz="2400" dirty="0">
                <a:solidFill>
                  <a:schemeClr val="bg1"/>
                </a:solidFill>
              </a:rPr>
              <a:t>Input Validation Test, Whitespace</a:t>
            </a:r>
          </a:p>
          <a:p>
            <a:r>
              <a:rPr lang="en-US" dirty="0"/>
              <a:t>}</a:t>
            </a:r>
          </a:p>
        </p:txBody>
      </p:sp>
      <p:pic>
        <p:nvPicPr>
          <p:cNvPr id="4" name="Picture 3" descr="A screenshot of a computer&#10;&#10;Description automatically generated">
            <a:extLst>
              <a:ext uri="{FF2B5EF4-FFF2-40B4-BE49-F238E27FC236}">
                <a16:creationId xmlns:a16="http://schemas.microsoft.com/office/drawing/2014/main" id="{21324157-3E4F-77A5-D3FD-FE91784216AF}"/>
              </a:ext>
            </a:extLst>
          </p:cNvPr>
          <p:cNvPicPr>
            <a:picLocks noChangeAspect="1"/>
          </p:cNvPicPr>
          <p:nvPr/>
        </p:nvPicPr>
        <p:blipFill rotWithShape="1">
          <a:blip r:embed="rId4"/>
          <a:srcRect t="56208" r="64000" b="32915"/>
          <a:stretch/>
        </p:blipFill>
        <p:spPr>
          <a:xfrm>
            <a:off x="1927273" y="2082019"/>
            <a:ext cx="5300073" cy="90033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65269E8-F81F-B1D9-774B-F91674A2A87F}"/>
              </a:ext>
            </a:extLst>
          </p:cNvPr>
          <p:cNvPicPr>
            <a:picLocks noChangeAspect="1"/>
          </p:cNvPicPr>
          <p:nvPr/>
        </p:nvPicPr>
        <p:blipFill rotWithShape="1">
          <a:blip r:embed="rId5"/>
          <a:srcRect t="35686" r="60539" b="59388"/>
          <a:stretch/>
        </p:blipFill>
        <p:spPr>
          <a:xfrm>
            <a:off x="1420836" y="4200700"/>
            <a:ext cx="8920661" cy="626012"/>
          </a:xfrm>
          <a:prstGeom prst="rect">
            <a:avLst/>
          </a:prstGeom>
        </p:spPr>
      </p:pic>
      <p:pic>
        <p:nvPicPr>
          <p:cNvPr id="3" name="Recorded Sound">
            <a:hlinkClick r:id="" action="ppaction://media"/>
            <a:extLst>
              <a:ext uri="{FF2B5EF4-FFF2-40B4-BE49-F238E27FC236}">
                <a16:creationId xmlns:a16="http://schemas.microsoft.com/office/drawing/2014/main" id="{D17DC633-3B52-0166-46FF-5E121E60CB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65274339"/>
      </p:ext>
    </p:extLst>
  </p:cSld>
  <p:clrMapOvr>
    <a:masterClrMapping/>
  </p:clrMapOvr>
  <mc:AlternateContent xmlns:mc="http://schemas.openxmlformats.org/markup-compatibility/2006">
    <mc:Choice xmlns:p14="http://schemas.microsoft.com/office/powerpoint/2010/main" Requires="p14">
      <p:transition spd="slow" p14:dur="2000" advTm="12200"/>
    </mc:Choice>
    <mc:Fallback>
      <p:transition spd="slow" advTm="12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6D37ECD5-9A18-190A-091B-CF26F1778A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46"/>
    </mc:Choice>
    <mc:Fallback>
      <p:transition spd="slow" advTm="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742950" lvl="1" indent="-285750">
              <a:spcBef>
                <a:spcPts val="0"/>
              </a:spcBef>
              <a:buSzPts val="2000"/>
            </a:pPr>
            <a:r>
              <a:rPr lang="en-US" sz="1600" dirty="0" err="1"/>
              <a:t>DevSecOps</a:t>
            </a:r>
            <a:r>
              <a:rPr lang="en-US" sz="1600" dirty="0"/>
              <a:t> pipeline is described as  the process of integrating security into the software development life cycle. </a:t>
            </a:r>
            <a:r>
              <a:rPr lang="en-US" sz="1600" dirty="0" err="1"/>
              <a:t>DevSecOps</a:t>
            </a:r>
            <a:r>
              <a:rPr lang="en-US" sz="1600" dirty="0"/>
              <a:t> pipeline is a set of security practices incorporated into the Software Development Lifecycle (SDLC)to build, test, and deploy secure software faster and easier.</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a:t>Access and plan stage uses agile project management tools, requirements management tools, risk management tools, collaboration tools, access management tools, and infrastructure as code (</a:t>
            </a:r>
            <a:r>
              <a:rPr lang="en-US" sz="1600" dirty="0" err="1"/>
              <a:t>IaC</a:t>
            </a:r>
            <a:r>
              <a:rPr lang="en-US" sz="1600" dirty="0"/>
              <a:t>)</a:t>
            </a:r>
          </a:p>
          <a:p>
            <a:pPr marL="457200" lvl="1" indent="0" algn="l" rtl="0">
              <a:lnSpc>
                <a:spcPct val="90000"/>
              </a:lnSpc>
              <a:spcBef>
                <a:spcPts val="500"/>
              </a:spcBef>
              <a:spcAft>
                <a:spcPts val="0"/>
              </a:spcAft>
              <a:buClr>
                <a:schemeClr val="lt1"/>
              </a:buClr>
              <a:buSzPts val="2000"/>
              <a:buNone/>
            </a:pPr>
            <a:r>
              <a:rPr lang="en-US" sz="1600" dirty="0"/>
              <a:t> tools.</a:t>
            </a:r>
          </a:p>
          <a:p>
            <a:pPr marL="742950" lvl="1" indent="-285750">
              <a:buSzPts val="2000"/>
            </a:pPr>
            <a:r>
              <a:rPr lang="en-US" sz="1600" dirty="0"/>
              <a:t>Design stage uses UML tools to help create visual models.</a:t>
            </a:r>
          </a:p>
          <a:p>
            <a:pPr marL="742950" lvl="1" indent="-285750">
              <a:buSzPts val="2000"/>
            </a:pPr>
            <a:r>
              <a:rPr lang="en-US" sz="1600" dirty="0"/>
              <a:t>Build stage uses IDE  tools provide a comprehensive development environment that includes editors, compilers, debuggers, and other features that help developers write and test code more efficiently.</a:t>
            </a:r>
          </a:p>
          <a:p>
            <a:pPr marL="742950" lvl="1" indent="-285750">
              <a:buSzPts val="2000"/>
            </a:pPr>
            <a:r>
              <a:rPr lang="en-US" sz="1600" dirty="0"/>
              <a:t>Test stage uses Dynamic Application Security Testing (DAST) tools, vulnerability scanners, and pen testing tools.</a:t>
            </a:r>
          </a:p>
          <a:p>
            <a:pPr marL="742950" lvl="1" indent="-285750">
              <a:buSzPts val="2000"/>
            </a:pPr>
            <a:r>
              <a:rPr lang="en-US" sz="1600" dirty="0"/>
              <a:t>Transition and health check stage uses configuration Management tool, Deployment automation tools, and monitoring tools.</a:t>
            </a:r>
          </a:p>
          <a:p>
            <a:pPr marL="742950" lvl="1" indent="-285750">
              <a:buSzPts val="2000"/>
            </a:pPr>
            <a:r>
              <a:rPr lang="en-US" sz="1600" dirty="0"/>
              <a:t>Monitor and detect stage uses security information and event management tools, IDPS tools, and vulnerability scanning tools.</a:t>
            </a:r>
          </a:p>
          <a:p>
            <a:pPr marL="742950" lvl="1" indent="-285750">
              <a:buSzPts val="2000"/>
            </a:pPr>
            <a:r>
              <a:rPr lang="en-US" sz="1600" dirty="0"/>
              <a:t>Respond stage uses Forensic tools, Communication and Collaboration Tools, and backup and recovery tools.</a:t>
            </a:r>
          </a:p>
          <a:p>
            <a:pPr marL="742950" lvl="1" indent="-285750">
              <a:buSzPts val="2000"/>
            </a:pPr>
            <a:r>
              <a:rPr lang="en-US" sz="1600" dirty="0"/>
              <a:t>Maintain and stabilize stage uses Application Performance Monitoring (APM) Tools, Log Management Tools, and Infrastructure Monitoring Tools.</a:t>
            </a:r>
          </a:p>
          <a:p>
            <a:pPr marL="457200" lvl="1" indent="0" algn="l" rtl="0">
              <a:lnSpc>
                <a:spcPct val="90000"/>
              </a:lnSpc>
              <a:spcBef>
                <a:spcPts val="500"/>
              </a:spcBef>
              <a:spcAft>
                <a:spcPts val="0"/>
              </a:spcAft>
              <a:buClr>
                <a:schemeClr val="lt1"/>
              </a:buClr>
              <a:buSzPts val="2000"/>
              <a:buNone/>
            </a:pPr>
            <a:endParaRPr lang="en-US" sz="1600" dirty="0"/>
          </a:p>
          <a:p>
            <a:pPr marL="457200" lvl="1" indent="0" algn="l" rtl="0">
              <a:lnSpc>
                <a:spcPct val="90000"/>
              </a:lnSpc>
              <a:spcBef>
                <a:spcPts val="500"/>
              </a:spcBef>
              <a:spcAft>
                <a:spcPts val="0"/>
              </a:spcAft>
              <a:buClr>
                <a:schemeClr val="lt1"/>
              </a:buClr>
              <a:buSzPts val="2000"/>
              <a:buNone/>
            </a:pPr>
            <a:endParaRPr lang="en-US" sz="1600" dirty="0"/>
          </a:p>
          <a:p>
            <a:pPr marL="742950" lvl="1" indent="-285750">
              <a:buSzPts val="2000"/>
            </a:pPr>
            <a:endParaRPr lang="en-US" sz="1600" dirty="0"/>
          </a:p>
        </p:txBody>
      </p:sp>
      <p:pic>
        <p:nvPicPr>
          <p:cNvPr id="211" name="Google Shape;211;p1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2C5FC9A3-E743-C85D-203C-45457FE0350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Recorded Sound">
            <a:hlinkClick r:id="" action="ppaction://media"/>
            <a:extLst>
              <a:ext uri="{FF2B5EF4-FFF2-40B4-BE49-F238E27FC236}">
                <a16:creationId xmlns:a16="http://schemas.microsoft.com/office/drawing/2014/main" id="{E3AF2020-77AA-717E-50A8-E5A3CFE69C71}"/>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5791200" y="316141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396"/>
    </mc:Choice>
    <mc:Fallback>
      <p:transition spd="slow" advTm="111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5" fill="hold"/>
                                        <p:tgtEl>
                                          <p:spTgt spid="2"/>
                                        </p:tgtEl>
                                      </p:cBhvr>
                                    </p:cmd>
                                  </p:childTnLst>
                                </p:cTn>
                              </p:par>
                            </p:childTnLst>
                          </p:cTn>
                        </p:par>
                        <p:par>
                          <p:cTn id="7" fill="hold">
                            <p:stCondLst>
                              <p:cond delay="1635"/>
                            </p:stCondLst>
                            <p:childTnLst>
                              <p:par>
                                <p:cTn id="8" presetID="1" presetClass="mediacall" presetSubtype="0" fill="hold" nodeType="afterEffect">
                                  <p:stCondLst>
                                    <p:cond delay="0"/>
                                  </p:stCondLst>
                                  <p:childTnLst>
                                    <p:cmd type="call" cmd="playFrom(0.0)">
                                      <p:cBhvr>
                                        <p:cTn id="9" dur="111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lt1"/>
              </a:buClr>
              <a:buSzPts val="2000"/>
              <a:buNone/>
            </a:pPr>
            <a:r>
              <a:rPr lang="en-US" sz="2000" dirty="0"/>
              <a:t>Benefits of acting now</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Improved security</a:t>
            </a:r>
          </a:p>
          <a:p>
            <a:pPr marL="228600" lvl="0" indent="-228600" algn="l" rtl="0">
              <a:lnSpc>
                <a:spcPct val="90000"/>
              </a:lnSpc>
              <a:spcBef>
                <a:spcPts val="0"/>
              </a:spcBef>
              <a:spcAft>
                <a:spcPts val="0"/>
              </a:spcAft>
              <a:buClr>
                <a:schemeClr val="lt1"/>
              </a:buClr>
              <a:buSzPts val="2000"/>
              <a:buChar char="•"/>
            </a:pPr>
            <a:r>
              <a:rPr lang="en-US" sz="2000" dirty="0"/>
              <a:t>Faster time to market</a:t>
            </a:r>
          </a:p>
          <a:p>
            <a:pPr marL="228600" lvl="0" indent="-228600" algn="l" rtl="0">
              <a:lnSpc>
                <a:spcPct val="90000"/>
              </a:lnSpc>
              <a:spcBef>
                <a:spcPts val="0"/>
              </a:spcBef>
              <a:spcAft>
                <a:spcPts val="0"/>
              </a:spcAft>
              <a:buClr>
                <a:schemeClr val="lt1"/>
              </a:buClr>
              <a:buSzPts val="2000"/>
              <a:buChar char="•"/>
            </a:pPr>
            <a:r>
              <a:rPr lang="en-US" sz="2000" dirty="0"/>
              <a:t>Increased </a:t>
            </a:r>
            <a:r>
              <a:rPr lang="en-US" sz="2000" dirty="0" err="1"/>
              <a:t>agilty</a:t>
            </a:r>
            <a:r>
              <a:rPr lang="en-US" sz="2000" dirty="0"/>
              <a:t> (</a:t>
            </a:r>
            <a:r>
              <a:rPr lang="en-US" sz="2000" dirty="0" err="1"/>
              <a:t>DevSecOps</a:t>
            </a:r>
            <a:r>
              <a:rPr lang="en-US" sz="2000" dirty="0"/>
              <a:t> practices can make it easier to respond to changing business requirements and adapt to new technology trends)</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r>
              <a:rPr lang="en-US" sz="2000" dirty="0"/>
              <a:t>Risk of not acting now</a:t>
            </a:r>
          </a:p>
          <a:p>
            <a:pPr marL="0" lvl="0" indent="0" algn="l" rtl="0">
              <a:lnSpc>
                <a:spcPct val="90000"/>
              </a:lnSpc>
              <a:spcBef>
                <a:spcPts val="0"/>
              </a:spcBef>
              <a:spcAft>
                <a:spcPts val="0"/>
              </a:spcAft>
              <a:buClr>
                <a:schemeClr val="lt1"/>
              </a:buClr>
              <a:buSzPts val="2000"/>
              <a:buNone/>
            </a:pPr>
            <a:endParaRPr lang="en-US" sz="2000" dirty="0"/>
          </a:p>
          <a:p>
            <a:pPr marL="342900">
              <a:spcBef>
                <a:spcPts val="0"/>
              </a:spcBef>
              <a:buSzPts val="2000"/>
            </a:pPr>
            <a:r>
              <a:rPr lang="en-US" sz="2000" dirty="0"/>
              <a:t>Complexity</a:t>
            </a:r>
          </a:p>
          <a:p>
            <a:pPr marL="342900">
              <a:spcBef>
                <a:spcPts val="0"/>
              </a:spcBef>
              <a:buSzPts val="2000"/>
            </a:pPr>
            <a:r>
              <a:rPr lang="en-US" sz="2000" dirty="0"/>
              <a:t>Lack of expertise(</a:t>
            </a:r>
            <a:r>
              <a:rPr lang="en-US" sz="2000" dirty="0" err="1"/>
              <a:t>DevSecOps</a:t>
            </a:r>
            <a:r>
              <a:rPr lang="en-US" sz="2000" dirty="0"/>
              <a:t> requires expertise in both development and security, which can be a challenge for organizations that lack these skills in-house.)</a:t>
            </a:r>
          </a:p>
          <a:p>
            <a:pPr marL="342900">
              <a:spcBef>
                <a:spcPts val="0"/>
              </a:spcBef>
              <a:buSzPts val="2000"/>
            </a:pPr>
            <a:r>
              <a:rPr lang="en-US" sz="2000" dirty="0"/>
              <a:t>Cultural change (</a:t>
            </a:r>
            <a:r>
              <a:rPr lang="en-US" sz="2000" dirty="0" err="1"/>
              <a:t>DevSecOps</a:t>
            </a:r>
            <a:r>
              <a:rPr lang="en-US" sz="2000" dirty="0"/>
              <a:t> may require a cultural shift in the organization, which can be difficult to achieve and may take time.)</a:t>
            </a:r>
          </a:p>
          <a:p>
            <a:pPr marL="228600" lvl="0" indent="-228600" algn="l" rtl="0">
              <a:lnSpc>
                <a:spcPct val="90000"/>
              </a:lnSpc>
              <a:spcBef>
                <a:spcPts val="0"/>
              </a:spcBef>
              <a:spcAft>
                <a:spcPts val="0"/>
              </a:spcAft>
              <a:buClr>
                <a:schemeClr val="lt1"/>
              </a:buClr>
              <a:buSzPts val="2000"/>
              <a:buChar char="•"/>
            </a:pPr>
            <a:endParaRPr lang="en-US" dirty="0"/>
          </a:p>
          <a:p>
            <a:pPr marL="0" lvl="0" indent="0" algn="l" rtl="0">
              <a:lnSpc>
                <a:spcPct val="90000"/>
              </a:lnSpc>
              <a:spcBef>
                <a:spcPts val="0"/>
              </a:spcBef>
              <a:spcAft>
                <a:spcPts val="0"/>
              </a:spcAft>
              <a:buClr>
                <a:schemeClr val="lt1"/>
              </a:buClr>
              <a:buSzPts val="2000"/>
              <a:buNone/>
            </a:pPr>
            <a:r>
              <a:rPr lang="en-US" dirty="0"/>
              <a:t>Benefits of Waiting</a:t>
            </a:r>
          </a:p>
          <a:p>
            <a:pPr marL="0" lvl="0" indent="0" algn="l" rtl="0">
              <a:lnSpc>
                <a:spcPct val="90000"/>
              </a:lnSpc>
              <a:spcBef>
                <a:spcPts val="0"/>
              </a:spcBef>
              <a:spcAft>
                <a:spcPts val="0"/>
              </a:spcAft>
              <a:buClr>
                <a:schemeClr val="lt1"/>
              </a:buClr>
              <a:buSzPts val="2000"/>
              <a:buNone/>
            </a:pPr>
            <a:endParaRPr lang="en-US" dirty="0"/>
          </a:p>
          <a:p>
            <a:pPr marL="342900">
              <a:spcBef>
                <a:spcPts val="0"/>
              </a:spcBef>
              <a:buSzPts val="2000"/>
            </a:pPr>
            <a:r>
              <a:rPr lang="en-US" dirty="0"/>
              <a:t>More time to evaluate and plan the strategy.</a:t>
            </a:r>
          </a:p>
          <a:p>
            <a:pPr marL="342900">
              <a:spcBef>
                <a:spcPts val="0"/>
              </a:spcBef>
              <a:buSzPts val="2000"/>
            </a:pPr>
            <a:r>
              <a:rPr lang="en-US" dirty="0"/>
              <a:t>Reduced financial risk</a:t>
            </a:r>
          </a:p>
          <a:p>
            <a:pPr marL="342900">
              <a:spcBef>
                <a:spcPts val="0"/>
              </a:spcBef>
              <a:buSzPts val="2000"/>
            </a:pPr>
            <a:endParaRPr lang="en-US" dirty="0"/>
          </a:p>
          <a:p>
            <a:pPr marL="0" indent="0">
              <a:spcBef>
                <a:spcPts val="0"/>
              </a:spcBef>
              <a:buSzPts val="2000"/>
              <a:buNone/>
            </a:pPr>
            <a:r>
              <a:rPr lang="en-US" dirty="0"/>
              <a:t>Risk of Waiting</a:t>
            </a:r>
          </a:p>
          <a:p>
            <a:pPr marL="0" indent="0">
              <a:spcBef>
                <a:spcPts val="0"/>
              </a:spcBef>
              <a:buSzPts val="2000"/>
              <a:buNone/>
            </a:pPr>
            <a:endParaRPr lang="en-US" dirty="0"/>
          </a:p>
          <a:p>
            <a:pPr marL="342900">
              <a:spcBef>
                <a:spcPts val="0"/>
              </a:spcBef>
              <a:buSzPts val="2000"/>
            </a:pPr>
            <a:r>
              <a:rPr lang="en-US" dirty="0"/>
              <a:t>Increased risk</a:t>
            </a:r>
          </a:p>
          <a:p>
            <a:pPr marL="342900">
              <a:spcBef>
                <a:spcPts val="0"/>
              </a:spcBef>
              <a:buSzPts val="2000"/>
            </a:pPr>
            <a:r>
              <a:rPr lang="en-US" dirty="0"/>
              <a:t>Lack of agility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37D6AF00-B6E7-CBF3-4FA9-6820B392B3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434"/>
    </mc:Choice>
    <mc:Fallback>
      <p:transition spd="slow" advTm="54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		In conclusion, I believe that instituting this security policy as while as having a strong security framework, doing, regular vulnerability assessments and penetration testing, adding MFA(in policy), doing regular patching and updates, and the most important is making employee security training mandatory.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8D7BFF8D-DB06-6E48-752D-B710885C6A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623"/>
    </mc:Choice>
    <mc:Fallback>
      <p:transition spd="slow" advTm="24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   Anon</a:t>
            </a:r>
          </a:p>
          <a:p>
            <a:pPr marL="228600" lvl="0" indent="-228600" algn="l" rtl="0">
              <a:lnSpc>
                <a:spcPct val="90000"/>
              </a:lnSpc>
              <a:spcBef>
                <a:spcPts val="0"/>
              </a:spcBef>
              <a:spcAft>
                <a:spcPts val="0"/>
              </a:spcAft>
              <a:buClr>
                <a:schemeClr val="lt1"/>
              </a:buClr>
              <a:buSzPts val="2200"/>
              <a:buChar char="•"/>
            </a:pPr>
            <a:r>
              <a:rPr lang="en-US" dirty="0"/>
              <a:t>(2023). Retrieved 11 April 2023, from </a:t>
            </a:r>
            <a:r>
              <a:rPr lang="en-US" dirty="0">
                <a:hlinkClick r:id="rId4"/>
              </a:rPr>
              <a:t>https://www.auditboard.com/blog/what-is-a-risk-assessment-matrix/</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342900">
              <a:spcBef>
                <a:spcPts val="0"/>
              </a:spcBef>
              <a:buSzPts val="2200"/>
            </a:pPr>
            <a:r>
              <a:rPr lang="en-US" dirty="0" err="1"/>
              <a:t>DevSecOps</a:t>
            </a:r>
            <a:r>
              <a:rPr lang="en-US" dirty="0"/>
              <a:t> Pipeline Overview: </a:t>
            </a:r>
            <a:r>
              <a:rPr lang="en-US" dirty="0" err="1"/>
              <a:t>DevSecOps</a:t>
            </a:r>
            <a:r>
              <a:rPr lang="en-US" dirty="0"/>
              <a:t> Simplified | Perforce Software. (2023). Retrieved 13 April 2023, from https://www.perforce.com/blog/kw/devsecops-pipeline-overview</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800" dirty="0"/>
              <a:t>This policy defines the core security principals , C/C++ coding standards; authorization, authentication, and auditing standards; and data encryption standards.</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209880" y="2840711"/>
            <a:ext cx="6453257" cy="374904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9078BC7E-0756-9CB8-75A4-07200FBBAB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80"/>
    </mc:Choice>
    <mc:Fallback>
      <p:transition spd="slow" advTm="16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565602960"/>
              </p:ext>
            </p:extLst>
          </p:nvPr>
        </p:nvGraphicFramePr>
        <p:xfrm>
          <a:off x="3176337" y="2561050"/>
          <a:ext cx="7830788" cy="3931860"/>
        </p:xfrm>
        <a:graphic>
          <a:graphicData uri="http://schemas.openxmlformats.org/drawingml/2006/table">
            <a:tbl>
              <a:tblPr firstRow="1" firstCol="1">
                <a:noFill/>
                <a:tableStyleId>{802198C4-3087-4945-87E3-76CBB3509B7E}</a:tableStyleId>
              </a:tblPr>
              <a:tblGrid>
                <a:gridCol w="4025988">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Likely has a 61-90 percent chance of occurring. This risk level needs regular attention, they are bound to reoccur therefore require a consistent mitigation strategy</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Priority means the defect must be resolved as soon as possible, it affects the system severely and cannot be used until it is fixed</a:t>
                      </a:r>
                      <a:r>
                        <a:rPr lang="en-US" sz="1800" u="none" strike="noStrike" cap="none" dirty="0">
                          <a:solidFill>
                            <a:srgbClr val="FFD966"/>
                          </a:solidFill>
                        </a:rPr>
                        <a:t>.</a:t>
                      </a:r>
                      <a:endParaRPr sz="1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Low priority means the defect is an irritant, but repair can be done once the more serious defect has been fixed.</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This risk has a low chance of occurring 11 to 40 percent. It is a good idea keep an eye out.</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FC76EACC-7E5D-6EAC-3B26-861B6F03AF9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532"/>
    </mc:Choice>
    <mc:Fallback>
      <p:transition spd="slow" advTm="6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057451"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0" y="1125415"/>
            <a:ext cx="12192000" cy="5732585"/>
          </a:xfrm>
          <a:prstGeom prst="rect">
            <a:avLst/>
          </a:prstGeom>
          <a:noFill/>
          <a:ln>
            <a:noFill/>
          </a:ln>
        </p:spPr>
        <p:txBody>
          <a:bodyPr spcFirstLastPara="1" wrap="square" lIns="91425" tIns="45700" rIns="91425" bIns="45700" anchor="t" anchorCtr="0">
            <a:normAutofit fontScale="70000" lnSpcReduction="20000"/>
          </a:bodyPr>
          <a:lstStyle/>
          <a:p>
            <a:pPr marL="0" indent="0">
              <a:spcBef>
                <a:spcPts val="0"/>
              </a:spcBef>
              <a:buSzPts val="2200"/>
              <a:buNone/>
            </a:pPr>
            <a:r>
              <a:rPr lang="en-US" dirty="0"/>
              <a:t>1. Validate Input Data</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Use input validation techniques to ensure the input data is of the expected format, length and range.</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2. Heed Compiler Warnings</a:t>
            </a: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Enable compiler warnings and treat them as errors to catch potential bugs or issues early on.</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3. Architect and Design for Security Policies</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Identify security requirements and policies early in the design phase to ensure they are integrated into the system architecture.</a:t>
            </a:r>
          </a:p>
          <a:p>
            <a:pPr marL="0" lvl="0" indent="0" algn="l" rtl="0">
              <a:lnSpc>
                <a:spcPct val="90000"/>
              </a:lnSpc>
              <a:spcBef>
                <a:spcPts val="0"/>
              </a:spcBef>
              <a:spcAft>
                <a:spcPts val="0"/>
              </a:spcAft>
              <a:buClr>
                <a:schemeClr val="lt1"/>
              </a:buClr>
              <a:buSzPts val="2200"/>
              <a:buNone/>
            </a:pPr>
            <a:endParaRPr lang="en-US" dirty="0">
              <a:solidFill>
                <a:schemeClr val="accent1"/>
              </a:solidFill>
            </a:endParaRPr>
          </a:p>
          <a:p>
            <a:pPr marL="0" lvl="0" indent="0" algn="l" rtl="0">
              <a:lnSpc>
                <a:spcPct val="90000"/>
              </a:lnSpc>
              <a:spcBef>
                <a:spcPts val="0"/>
              </a:spcBef>
              <a:spcAft>
                <a:spcPts val="0"/>
              </a:spcAft>
              <a:buClr>
                <a:schemeClr val="lt1"/>
              </a:buClr>
              <a:buSzPts val="2200"/>
              <a:buNone/>
            </a:pPr>
            <a:r>
              <a:rPr lang="en-US" dirty="0"/>
              <a:t>4. Keep It Simple</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Avoid unnecessary complexity or abstraction that can make code difficult to understand or modify.</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5. Default Deny</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Use whitelisting techniques to allow access only to authorized users, applications, or services.</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6. Adhere to the Principle of Least Privilege</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Assign the minimum necessary privileges to users, applications, or services to perform their tasks.</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7. Sanitize Data Sent to Other Systems</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Implement encryption techniques to protect sensitive data and prevent unauthorized access or disclosure.</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8. Practice Defense in Depth </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Implement multiple layers of security controls, such as firewalls, intrusion detection systems (IDS), and access controls, to provide overlapping protection against security threats.</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9. Use Effective Quality Assurance Techniques</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Use automated testing tools to identify and correct defects in code.</a:t>
            </a:r>
          </a:p>
          <a:p>
            <a:pPr marL="0" lvl="0" indent="0" algn="l" rtl="0">
              <a:lnSpc>
                <a:spcPct val="90000"/>
              </a:lnSpc>
              <a:spcBef>
                <a:spcPts val="0"/>
              </a:spcBef>
              <a:spcAft>
                <a:spcPts val="0"/>
              </a:spcAft>
              <a:buClr>
                <a:schemeClr val="lt1"/>
              </a:buClr>
              <a:buSzPts val="2200"/>
              <a:buNone/>
            </a:pPr>
            <a:endParaRPr lang="en-US" dirty="0">
              <a:solidFill>
                <a:srgbClr val="FF0000"/>
              </a:solidFill>
            </a:endParaRPr>
          </a:p>
          <a:p>
            <a:pPr marL="0" lvl="0" indent="0" algn="l" rtl="0">
              <a:lnSpc>
                <a:spcPct val="90000"/>
              </a:lnSpc>
              <a:spcBef>
                <a:spcPts val="0"/>
              </a:spcBef>
              <a:spcAft>
                <a:spcPts val="0"/>
              </a:spcAft>
              <a:buClr>
                <a:schemeClr val="lt1"/>
              </a:buClr>
              <a:buSzPts val="2200"/>
              <a:buNone/>
            </a:pPr>
            <a:r>
              <a:rPr lang="en-US" dirty="0"/>
              <a:t>10. Adopt a Secure Coding Standard</a:t>
            </a:r>
          </a:p>
          <a:p>
            <a:pPr marL="0" lvl="0" indent="0" algn="l" rtl="0">
              <a:lnSpc>
                <a:spcPct val="90000"/>
              </a:lnSpc>
              <a:spcBef>
                <a:spcPts val="0"/>
              </a:spcBef>
              <a:spcAft>
                <a:spcPts val="0"/>
              </a:spcAft>
              <a:buClr>
                <a:schemeClr val="lt1"/>
              </a:buClr>
              <a:buSzPts val="2200"/>
              <a:buNone/>
            </a:pPr>
            <a:r>
              <a:rPr lang="en-US" dirty="0">
                <a:solidFill>
                  <a:srgbClr val="FF0000"/>
                </a:solidFill>
              </a:rPr>
              <a:t>Coding standard: Regularly review and update the coding standard to ensure that it reflects the latest security requirements and best practices.</a:t>
            </a:r>
            <a:endParaRPr dirty="0">
              <a:solidFill>
                <a:srgbClr val="FF0000"/>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C315ED10-5272-0DAD-BDA0-75815314FCE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086"/>
    </mc:Choice>
    <mc:Fallback>
      <p:transition spd="slow" advTm="116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6096000" y="764373"/>
            <a:ext cx="54102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518699"/>
            <a:ext cx="10820400" cy="369998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 </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74611A52-A53E-468A-30FB-3BDEE55572FB}"/>
              </a:ext>
            </a:extLst>
          </p:cNvPr>
          <p:cNvSpPr txBox="1"/>
          <p:nvPr/>
        </p:nvSpPr>
        <p:spPr>
          <a:xfrm>
            <a:off x="685800" y="764373"/>
            <a:ext cx="3886200" cy="1754326"/>
          </a:xfrm>
          <a:prstGeom prst="rect">
            <a:avLst/>
          </a:prstGeom>
          <a:noFill/>
        </p:spPr>
        <p:txBody>
          <a:bodyPr wrap="square" rtlCol="0">
            <a:spAutoFit/>
          </a:bodyPr>
          <a:lstStyle/>
          <a:p>
            <a:r>
              <a:rPr lang="en-US" sz="1800" dirty="0">
                <a:solidFill>
                  <a:schemeClr val="bg1"/>
                </a:solidFill>
              </a:rPr>
              <a:t>Ranking system is based on three factors. The impact of the vulnerability, the likelihood of the vulnerability being exploited, and the difficulty of detecting and fixing the vulnerability</a:t>
            </a:r>
            <a:r>
              <a:rPr lang="en-US" dirty="0">
                <a:solidFill>
                  <a:schemeClr val="bg1"/>
                </a:solidFill>
              </a:rPr>
              <a:t>. </a:t>
            </a:r>
          </a:p>
        </p:txBody>
      </p:sp>
      <p:graphicFrame>
        <p:nvGraphicFramePr>
          <p:cNvPr id="3" name="Table 2">
            <a:extLst>
              <a:ext uri="{FF2B5EF4-FFF2-40B4-BE49-F238E27FC236}">
                <a16:creationId xmlns:a16="http://schemas.microsoft.com/office/drawing/2014/main" id="{D9866984-9FAE-34E1-731D-133154810038}"/>
              </a:ext>
            </a:extLst>
          </p:cNvPr>
          <p:cNvGraphicFramePr>
            <a:graphicFrameLocks noGrp="1"/>
          </p:cNvGraphicFramePr>
          <p:nvPr>
            <p:extLst>
              <p:ext uri="{D42A27DB-BD31-4B8C-83A1-F6EECF244321}">
                <p14:modId xmlns:p14="http://schemas.microsoft.com/office/powerpoint/2010/main" val="584922577"/>
              </p:ext>
            </p:extLst>
          </p:nvPr>
        </p:nvGraphicFramePr>
        <p:xfrm>
          <a:off x="2743200" y="3200241"/>
          <a:ext cx="6777038" cy="2011680"/>
        </p:xfrm>
        <a:graphic>
          <a:graphicData uri="http://schemas.openxmlformats.org/drawingml/2006/table">
            <a:tbl>
              <a:tblPr firstRow="1" firstCol="1" bandRow="1"/>
              <a:tblGrid>
                <a:gridCol w="1136123">
                  <a:extLst>
                    <a:ext uri="{9D8B030D-6E8A-4147-A177-3AD203B41FA5}">
                      <a16:colId xmlns:a16="http://schemas.microsoft.com/office/drawing/2014/main" val="3572614022"/>
                    </a:ext>
                  </a:extLst>
                </a:gridCol>
                <a:gridCol w="1210939">
                  <a:extLst>
                    <a:ext uri="{9D8B030D-6E8A-4147-A177-3AD203B41FA5}">
                      <a16:colId xmlns:a16="http://schemas.microsoft.com/office/drawing/2014/main" val="790612777"/>
                    </a:ext>
                  </a:extLst>
                </a:gridCol>
                <a:gridCol w="1139161">
                  <a:extLst>
                    <a:ext uri="{9D8B030D-6E8A-4147-A177-3AD203B41FA5}">
                      <a16:colId xmlns:a16="http://schemas.microsoft.com/office/drawing/2014/main" val="1111004430"/>
                    </a:ext>
                  </a:extLst>
                </a:gridCol>
                <a:gridCol w="1567296">
                  <a:extLst>
                    <a:ext uri="{9D8B030D-6E8A-4147-A177-3AD203B41FA5}">
                      <a16:colId xmlns:a16="http://schemas.microsoft.com/office/drawing/2014/main" val="4017657754"/>
                    </a:ext>
                  </a:extLst>
                </a:gridCol>
                <a:gridCol w="1723519">
                  <a:extLst>
                    <a:ext uri="{9D8B030D-6E8A-4147-A177-3AD203B41FA5}">
                      <a16:colId xmlns:a16="http://schemas.microsoft.com/office/drawing/2014/main" val="493774792"/>
                    </a:ext>
                  </a:extLst>
                </a:gridCol>
              </a:tblGrid>
              <a:tr h="0">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Rule</a:t>
                      </a:r>
                      <a:endParaRPr lang="en-US" sz="1200">
                        <a:effectLst/>
                        <a:latin typeface="Calibri" panose="020F0502020204030204" pitchFamily="34" charset="0"/>
                        <a:ea typeface="Calibri" panose="020F050202020403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Severity</a:t>
                      </a:r>
                      <a:endParaRPr lang="en-US" sz="1200">
                        <a:effectLst/>
                        <a:latin typeface="Calibri" panose="020F0502020204030204" pitchFamily="34" charset="0"/>
                        <a:ea typeface="Calibri" panose="020F050202020403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Likelihood</a:t>
                      </a:r>
                      <a:endParaRPr lang="en-US" sz="1200">
                        <a:effectLst/>
                        <a:latin typeface="Calibri" panose="020F0502020204030204" pitchFamily="34" charset="0"/>
                        <a:ea typeface="Calibri" panose="020F050202020403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Remediation Cost</a:t>
                      </a:r>
                      <a:endParaRPr lang="en-US" sz="1200">
                        <a:effectLst/>
                        <a:latin typeface="Calibri" panose="020F0502020204030204" pitchFamily="34" charset="0"/>
                        <a:ea typeface="Calibri" panose="020F050202020403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D9D9D9"/>
                    </a:solidFill>
                  </a:tcPr>
                </a:tc>
                <a:tc>
                  <a:txBody>
                    <a:bodyPr/>
                    <a:lstStyle/>
                    <a:p>
                      <a:pPr marL="0" marR="0" algn="ctr">
                        <a:spcBef>
                          <a:spcPts val="0"/>
                        </a:spcBef>
                        <a:spcAft>
                          <a:spcPts val="0"/>
                        </a:spcAft>
                      </a:pPr>
                      <a:r>
                        <a:rPr lang="en-US" sz="1200">
                          <a:solidFill>
                            <a:srgbClr val="000000"/>
                          </a:solidFill>
                          <a:effectLst/>
                          <a:latin typeface="Calibri" panose="020F0502020204030204" pitchFamily="34" charset="0"/>
                          <a:ea typeface="Calibri" panose="020F0502020204030204" pitchFamily="34" charset="0"/>
                        </a:rPr>
                        <a:t>Priority</a:t>
                      </a:r>
                      <a:endParaRPr lang="en-US" sz="1200">
                        <a:effectLst/>
                        <a:latin typeface="Calibri" panose="020F0502020204030204" pitchFamily="34" charset="0"/>
                        <a:ea typeface="Calibri" panose="020F050202020403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D9D9D9"/>
                    </a:solidFill>
                  </a:tcPr>
                </a:tc>
                <a:extLst>
                  <a:ext uri="{0D108BD9-81ED-4DB2-BD59-A6C34878D82A}">
                    <a16:rowId xmlns:a16="http://schemas.microsoft.com/office/drawing/2014/main" val="989955864"/>
                  </a:ext>
                </a:extLst>
              </a:tr>
              <a:tr h="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STD-001-CPP</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141845054"/>
                  </a:ext>
                </a:extLst>
              </a:tr>
              <a:tr h="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STD-002-C</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039098434"/>
                  </a:ext>
                </a:extLst>
              </a:tr>
              <a:tr h="0">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STD-003-CPP</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2279683935"/>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STD-004-C</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586740863"/>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STD-005-CPP</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699009932"/>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STD-006-C</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Unlikely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416369798"/>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STD-007-CPP</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Probable</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1177939772"/>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STD-008-C</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753774650"/>
                  </a:ext>
                </a:extLst>
              </a:tr>
              <a:tr h="0">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STD-009-C</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Low</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2274515746"/>
                  </a:ext>
                </a:extLst>
              </a:tr>
              <a:tr h="0">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STD-010-CPP</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A5A5A5"/>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Likely</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High</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rPr>
                        <a:t>Medium</a:t>
                      </a: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351218697"/>
                  </a:ext>
                </a:extLst>
              </a:tr>
            </a:tbl>
          </a:graphicData>
        </a:graphic>
      </p:graphicFrame>
      <p:pic>
        <p:nvPicPr>
          <p:cNvPr id="4" name="Recorded Sound">
            <a:hlinkClick r:id="" action="ppaction://media"/>
            <a:extLst>
              <a:ext uri="{FF2B5EF4-FFF2-40B4-BE49-F238E27FC236}">
                <a16:creationId xmlns:a16="http://schemas.microsoft.com/office/drawing/2014/main" id="{2F6EAFA0-2538-FEA3-F568-C6FE9A872D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168"/>
    </mc:Choice>
    <mc:Fallback>
      <p:transition spd="slow" advTm="18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162F6F35-D552-3869-4088-1C1797158C07}"/>
              </a:ext>
            </a:extLst>
          </p:cNvPr>
          <p:cNvGraphicFramePr>
            <a:graphicFrameLocks noGrp="1"/>
          </p:cNvGraphicFramePr>
          <p:nvPr>
            <p:extLst>
              <p:ext uri="{D42A27DB-BD31-4B8C-83A1-F6EECF244321}">
                <p14:modId xmlns:p14="http://schemas.microsoft.com/office/powerpoint/2010/main" val="2370467468"/>
              </p:ext>
            </p:extLst>
          </p:nvPr>
        </p:nvGraphicFramePr>
        <p:xfrm>
          <a:off x="737772" y="2518117"/>
          <a:ext cx="10160001" cy="4071634"/>
        </p:xfrm>
        <a:graphic>
          <a:graphicData uri="http://schemas.openxmlformats.org/drawingml/2006/table">
            <a:tbl>
              <a:tblPr firstRow="1" bandRow="1">
                <a:tableStyleId>{802198C4-3087-4945-87E3-76CBB3509B7E}</a:tableStyleId>
              </a:tblPr>
              <a:tblGrid>
                <a:gridCol w="3386667">
                  <a:extLst>
                    <a:ext uri="{9D8B030D-6E8A-4147-A177-3AD203B41FA5}">
                      <a16:colId xmlns:a16="http://schemas.microsoft.com/office/drawing/2014/main" val="1099692104"/>
                    </a:ext>
                  </a:extLst>
                </a:gridCol>
                <a:gridCol w="3386667">
                  <a:extLst>
                    <a:ext uri="{9D8B030D-6E8A-4147-A177-3AD203B41FA5}">
                      <a16:colId xmlns:a16="http://schemas.microsoft.com/office/drawing/2014/main" val="3044302967"/>
                    </a:ext>
                  </a:extLst>
                </a:gridCol>
                <a:gridCol w="3386667">
                  <a:extLst>
                    <a:ext uri="{9D8B030D-6E8A-4147-A177-3AD203B41FA5}">
                      <a16:colId xmlns:a16="http://schemas.microsoft.com/office/drawing/2014/main" val="842615273"/>
                    </a:ext>
                  </a:extLst>
                </a:gridCol>
              </a:tblGrid>
              <a:tr h="979407">
                <a:tc>
                  <a:txBody>
                    <a:bodyPr/>
                    <a:lstStyle/>
                    <a:p>
                      <a:pPr algn="ctr"/>
                      <a:r>
                        <a:rPr lang="en-US" sz="1800" dirty="0">
                          <a:solidFill>
                            <a:schemeClr val="bg1"/>
                          </a:solidFill>
                        </a:rPr>
                        <a:t>Encryption in rest</a:t>
                      </a:r>
                    </a:p>
                  </a:txBody>
                  <a:tcPr/>
                </a:tc>
                <a:tc>
                  <a:txBody>
                    <a:bodyPr/>
                    <a:lstStyle/>
                    <a:p>
                      <a:pPr algn="ctr"/>
                      <a:r>
                        <a:rPr lang="en-US" sz="1800" dirty="0">
                          <a:solidFill>
                            <a:schemeClr val="bg1"/>
                          </a:solidFill>
                        </a:rPr>
                        <a:t>Encryption at flight</a:t>
                      </a:r>
                    </a:p>
                  </a:txBody>
                  <a:tcPr/>
                </a:tc>
                <a:tc>
                  <a:txBody>
                    <a:bodyPr/>
                    <a:lstStyle/>
                    <a:p>
                      <a:pPr algn="ctr"/>
                      <a:r>
                        <a:rPr lang="en-US" sz="1800" dirty="0">
                          <a:solidFill>
                            <a:schemeClr val="bg1"/>
                          </a:solidFill>
                        </a:rPr>
                        <a:t>Encryption in use</a:t>
                      </a:r>
                    </a:p>
                  </a:txBody>
                  <a:tcPr/>
                </a:tc>
                <a:extLst>
                  <a:ext uri="{0D108BD9-81ED-4DB2-BD59-A6C34878D82A}">
                    <a16:rowId xmlns:a16="http://schemas.microsoft.com/office/drawing/2014/main" val="997700195"/>
                  </a:ext>
                </a:extLst>
              </a:tr>
              <a:tr h="3092227">
                <a:tc>
                  <a:txBody>
                    <a:bodyPr/>
                    <a:lstStyle/>
                    <a:p>
                      <a:r>
                        <a:rPr lang="en-US" dirty="0">
                          <a:solidFill>
                            <a:schemeClr val="bg1"/>
                          </a:solidFill>
                        </a:rPr>
                        <a:t>Encryption at rest is encryption that is used to help protect data that is stored on a disk or backup media. Encryption at rest is designed to prevent the attacker from accessing the unencrypted data by ensuring the data is encrypted when on disk. The same key encrypts and decrypts data.</a:t>
                      </a:r>
                    </a:p>
                  </a:txBody>
                  <a:tcPr/>
                </a:tc>
                <a:tc>
                  <a:txBody>
                    <a:bodyPr/>
                    <a:lstStyle/>
                    <a:p>
                      <a:r>
                        <a:rPr lang="en-US" sz="1400" dirty="0">
                          <a:solidFill>
                            <a:schemeClr val="bg1"/>
                          </a:solidFill>
                        </a:rPr>
                        <a:t>Encryption at flight means that you encrypt data when it’s being transmitted. Data that goes over internal network or the internet is vulnerable. Each packet sent in a session is encrypted independently. Transport encryption uses two symmetric 128-bit AES session keys, randomly generated at session initiation. Dual-key encryption and decryption allows packet-by-packet verification at the remote end, and non-conforming packets are discarded </a:t>
                      </a:r>
                      <a:r>
                        <a:rPr lang="en-US" dirty="0"/>
                        <a:t>(Vince Lo Faso, 2015).</a:t>
                      </a:r>
                    </a:p>
                  </a:txBody>
                  <a:tcPr/>
                </a:tc>
                <a:tc>
                  <a:txBody>
                    <a:bodyPr/>
                    <a:lstStyle/>
                    <a:p>
                      <a:pPr marL="0" marR="0">
                        <a:spcBef>
                          <a:spcPts val="0"/>
                        </a:spcBef>
                        <a:spcAft>
                          <a:spcPts val="0"/>
                        </a:spcAft>
                      </a:pPr>
                      <a:r>
                        <a:rPr lang="en-US" sz="1600" dirty="0">
                          <a:solidFill>
                            <a:schemeClr val="bg1"/>
                          </a:solidFill>
                          <a:effectLst/>
                          <a:latin typeface="Calibri" panose="020F0502020204030204" pitchFamily="34" charset="0"/>
                          <a:ea typeface="Calibri" panose="020F0502020204030204" pitchFamily="34" charset="0"/>
                        </a:rPr>
                        <a:t>Encryption in use is the process of encrypting data while it is being used. This ensures sensitive data is never left unsecured. All sensitive data is encrypted, data is encrypted throughout the entire data life, access to unencrypted data is controlled, Governance is provided through a centralized, simple platform, Anomalies are detected and responded to in real time.</a:t>
                      </a:r>
                    </a:p>
                  </a:txBody>
                  <a:tcPr marL="63500" marR="63500" marT="63500" marB="63500"/>
                </a:tc>
                <a:extLst>
                  <a:ext uri="{0D108BD9-81ED-4DB2-BD59-A6C34878D82A}">
                    <a16:rowId xmlns:a16="http://schemas.microsoft.com/office/drawing/2014/main" val="48875598"/>
                  </a:ext>
                </a:extLst>
              </a:tr>
            </a:tbl>
          </a:graphicData>
        </a:graphic>
      </p:graphicFrame>
      <p:pic>
        <p:nvPicPr>
          <p:cNvPr id="3" name="Recorded Sound">
            <a:hlinkClick r:id="" action="ppaction://media"/>
            <a:extLst>
              <a:ext uri="{FF2B5EF4-FFF2-40B4-BE49-F238E27FC236}">
                <a16:creationId xmlns:a16="http://schemas.microsoft.com/office/drawing/2014/main" id="{F2D656DF-57E3-CF48-FB32-95FCC957C80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454"/>
    </mc:Choice>
    <mc:Fallback>
      <p:transition spd="slow" advTm="10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E7061ACC-D727-72B7-FEEA-452B0F04DCE9}"/>
              </a:ext>
            </a:extLst>
          </p:cNvPr>
          <p:cNvGraphicFramePr>
            <a:graphicFrameLocks noGrp="1"/>
          </p:cNvGraphicFramePr>
          <p:nvPr>
            <p:extLst>
              <p:ext uri="{D42A27DB-BD31-4B8C-83A1-F6EECF244321}">
                <p14:modId xmlns:p14="http://schemas.microsoft.com/office/powerpoint/2010/main" val="3479479375"/>
              </p:ext>
            </p:extLst>
          </p:nvPr>
        </p:nvGraphicFramePr>
        <p:xfrm>
          <a:off x="1020688" y="2057401"/>
          <a:ext cx="10150623" cy="4532349"/>
        </p:xfrm>
        <a:graphic>
          <a:graphicData uri="http://schemas.openxmlformats.org/drawingml/2006/table">
            <a:tbl>
              <a:tblPr firstRow="1" bandRow="1">
                <a:tableStyleId>{802198C4-3087-4945-87E3-76CBB3509B7E}</a:tableStyleId>
              </a:tblPr>
              <a:tblGrid>
                <a:gridCol w="3383541">
                  <a:extLst>
                    <a:ext uri="{9D8B030D-6E8A-4147-A177-3AD203B41FA5}">
                      <a16:colId xmlns:a16="http://schemas.microsoft.com/office/drawing/2014/main" val="923507564"/>
                    </a:ext>
                  </a:extLst>
                </a:gridCol>
                <a:gridCol w="3383541">
                  <a:extLst>
                    <a:ext uri="{9D8B030D-6E8A-4147-A177-3AD203B41FA5}">
                      <a16:colId xmlns:a16="http://schemas.microsoft.com/office/drawing/2014/main" val="721854684"/>
                    </a:ext>
                  </a:extLst>
                </a:gridCol>
                <a:gridCol w="3383541">
                  <a:extLst>
                    <a:ext uri="{9D8B030D-6E8A-4147-A177-3AD203B41FA5}">
                      <a16:colId xmlns:a16="http://schemas.microsoft.com/office/drawing/2014/main" val="2592421645"/>
                    </a:ext>
                  </a:extLst>
                </a:gridCol>
              </a:tblGrid>
              <a:tr h="591567">
                <a:tc>
                  <a:txBody>
                    <a:bodyPr/>
                    <a:lstStyle/>
                    <a:p>
                      <a:pPr algn="ctr"/>
                      <a:r>
                        <a:rPr lang="en-US" sz="1800" dirty="0">
                          <a:solidFill>
                            <a:schemeClr val="bg1"/>
                          </a:solidFill>
                        </a:rPr>
                        <a:t>Authentication</a:t>
                      </a:r>
                    </a:p>
                  </a:txBody>
                  <a:tcPr/>
                </a:tc>
                <a:tc>
                  <a:txBody>
                    <a:bodyPr/>
                    <a:lstStyle/>
                    <a:p>
                      <a:pPr algn="ctr"/>
                      <a:r>
                        <a:rPr lang="en-US" sz="1800" dirty="0">
                          <a:solidFill>
                            <a:schemeClr val="bg1"/>
                          </a:solidFill>
                        </a:rPr>
                        <a:t>Authorization</a:t>
                      </a:r>
                    </a:p>
                  </a:txBody>
                  <a:tcPr/>
                </a:tc>
                <a:tc>
                  <a:txBody>
                    <a:bodyPr/>
                    <a:lstStyle/>
                    <a:p>
                      <a:pPr algn="ctr"/>
                      <a:r>
                        <a:rPr lang="en-US" sz="1800" dirty="0">
                          <a:solidFill>
                            <a:schemeClr val="bg1"/>
                          </a:solidFill>
                        </a:rPr>
                        <a:t>Accounting</a:t>
                      </a:r>
                    </a:p>
                  </a:txBody>
                  <a:tcPr/>
                </a:tc>
                <a:extLst>
                  <a:ext uri="{0D108BD9-81ED-4DB2-BD59-A6C34878D82A}">
                    <a16:rowId xmlns:a16="http://schemas.microsoft.com/office/drawing/2014/main" val="1149410871"/>
                  </a:ext>
                </a:extLst>
              </a:tr>
              <a:tr h="3940782">
                <a:tc>
                  <a:txBody>
                    <a:bodyPr/>
                    <a:lstStyle/>
                    <a:p>
                      <a:r>
                        <a:rPr lang="en-US" sz="1600" dirty="0">
                          <a:solidFill>
                            <a:schemeClr val="bg1"/>
                          </a:solidFill>
                        </a:rPr>
                        <a:t>Authentication identifies the user to ensure the right user is being granted access. This is normally done with username and password. If the username and the password match what is stored the user is granted access.</a:t>
                      </a:r>
                    </a:p>
                  </a:txBody>
                  <a:tcPr/>
                </a:tc>
                <a:tc>
                  <a:txBody>
                    <a:bodyPr/>
                    <a:lstStyle/>
                    <a:p>
                      <a:r>
                        <a:rPr lang="en-US" sz="1600" dirty="0">
                          <a:solidFill>
                            <a:schemeClr val="bg1"/>
                          </a:solidFill>
                        </a:rPr>
                        <a:t>Authorization is the process that determines whether the user has authority to issue certain commands or certain resources. Users should only have access to the resources needed to fulfill their task. Access should be denied once that resource is no longer needed, or task is complete. This also ensures someone without the proper authorization can not modify systems or databases.</a:t>
                      </a:r>
                    </a:p>
                  </a:txBody>
                  <a:tcPr/>
                </a:tc>
                <a:tc>
                  <a:txBody>
                    <a:bodyPr/>
                    <a:lstStyle/>
                    <a:p>
                      <a:r>
                        <a:rPr lang="en-US" sz="1600" dirty="0">
                          <a:solidFill>
                            <a:schemeClr val="bg1"/>
                          </a:solidFill>
                        </a:rPr>
                        <a:t>Accounting is a tool utilized to account for user behavior. Accounting can be used to find what resources were accessed and what activities were done on the users account. Accounting is carried out by logging session statistics and usage information and is used for authorization control, billing, trend analysis, resource utilization, and capacity planning activities.</a:t>
                      </a:r>
                    </a:p>
                  </a:txBody>
                  <a:tcPr/>
                </a:tc>
                <a:extLst>
                  <a:ext uri="{0D108BD9-81ED-4DB2-BD59-A6C34878D82A}">
                    <a16:rowId xmlns:a16="http://schemas.microsoft.com/office/drawing/2014/main" val="1594579726"/>
                  </a:ext>
                </a:extLst>
              </a:tr>
            </a:tbl>
          </a:graphicData>
        </a:graphic>
      </p:graphicFrame>
      <p:pic>
        <p:nvPicPr>
          <p:cNvPr id="3" name="Recorded Sound">
            <a:hlinkClick r:id="" action="ppaction://media"/>
            <a:extLst>
              <a:ext uri="{FF2B5EF4-FFF2-40B4-BE49-F238E27FC236}">
                <a16:creationId xmlns:a16="http://schemas.microsoft.com/office/drawing/2014/main" id="{A72C22BC-E402-7F51-D790-0D7A017EB1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801"/>
    </mc:Choice>
    <mc:Fallback>
      <p:transition spd="slow" advTm="7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521369" y="317068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CBC20E3B-0411-4EFF-AF95-8F426281265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5791200" y="3124200"/>
            <a:ext cx="609600" cy="609600"/>
          </a:xfrm>
          <a:prstGeom prst="rect">
            <a:avLst/>
          </a:prstGeom>
        </p:spPr>
      </p:pic>
      <p:pic>
        <p:nvPicPr>
          <p:cNvPr id="3" name="Recorded Sound">
            <a:hlinkClick r:id="" action="ppaction://media"/>
            <a:extLst>
              <a:ext uri="{FF2B5EF4-FFF2-40B4-BE49-F238E27FC236}">
                <a16:creationId xmlns:a16="http://schemas.microsoft.com/office/drawing/2014/main" id="{E68393F2-449D-7284-0EE7-272EB9EC65AD}"/>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85"/>
    </mc:Choice>
    <mc:Fallback>
      <p:transition spd="slow" advTm="11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1" fill="hold"/>
                                        <p:tgtEl>
                                          <p:spTgt spid="2"/>
                                        </p:tgtEl>
                                      </p:cBhvr>
                                    </p:cmd>
                                  </p:childTnLst>
                                </p:cTn>
                              </p:par>
                            </p:childTnLst>
                          </p:cTn>
                        </p:par>
                        <p:par>
                          <p:cTn id="7" fill="hold">
                            <p:stCondLst>
                              <p:cond delay="2471"/>
                            </p:stCondLst>
                            <p:childTnLst>
                              <p:par>
                                <p:cTn id="8" presetID="1" presetClass="mediacall" presetSubtype="0" fill="hold" nodeType="afterEffect">
                                  <p:stCondLst>
                                    <p:cond delay="0"/>
                                  </p:stCondLst>
                                  <p:childTnLst>
                                    <p:cmd type="call" cmd="playFrom(0.0)">
                                      <p:cBhvr>
                                        <p:cTn id="9" dur="11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6AD51F-64FD-13C1-3DD5-2C22CE19FB66}"/>
              </a:ext>
            </a:extLst>
          </p:cNvPr>
          <p:cNvSpPr txBox="1"/>
          <p:nvPr/>
        </p:nvSpPr>
        <p:spPr>
          <a:xfrm>
            <a:off x="8117058" y="1491175"/>
            <a:ext cx="2504050" cy="923330"/>
          </a:xfrm>
          <a:prstGeom prst="rect">
            <a:avLst/>
          </a:prstGeom>
          <a:noFill/>
        </p:spPr>
        <p:txBody>
          <a:bodyPr wrap="square" rtlCol="0">
            <a:spAutoFit/>
          </a:bodyPr>
          <a:lstStyle/>
          <a:p>
            <a:r>
              <a:rPr lang="en-US" dirty="0"/>
              <a:t>(</a:t>
            </a:r>
            <a:r>
              <a:rPr lang="en-US" sz="1800" dirty="0">
                <a:solidFill>
                  <a:schemeClr val="bg1"/>
                </a:solidFill>
              </a:rPr>
              <a:t>Input Validation Test, Nonalphanumeric Input</a:t>
            </a:r>
            <a:endParaRPr lang="en-US" sz="1800" dirty="0"/>
          </a:p>
        </p:txBody>
      </p:sp>
      <p:pic>
        <p:nvPicPr>
          <p:cNvPr id="6" name="Picture 5" descr="A screenshot of a computer&#10;&#10;Description automatically generated">
            <a:extLst>
              <a:ext uri="{FF2B5EF4-FFF2-40B4-BE49-F238E27FC236}">
                <a16:creationId xmlns:a16="http://schemas.microsoft.com/office/drawing/2014/main" id="{6EC2DE1F-C92E-D12B-9E06-E20E411C951F}"/>
              </a:ext>
            </a:extLst>
          </p:cNvPr>
          <p:cNvPicPr>
            <a:picLocks noChangeAspect="1"/>
          </p:cNvPicPr>
          <p:nvPr/>
        </p:nvPicPr>
        <p:blipFill rotWithShape="1">
          <a:blip r:embed="rId4"/>
          <a:srcRect l="5555" t="43255" r="64000" b="47715"/>
          <a:stretch/>
        </p:blipFill>
        <p:spPr>
          <a:xfrm>
            <a:off x="2546252" y="2658794"/>
            <a:ext cx="4317117" cy="115355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F77451E-A9B2-4FFD-F4B7-821FC37AA18C}"/>
              </a:ext>
            </a:extLst>
          </p:cNvPr>
          <p:cNvPicPr>
            <a:picLocks noChangeAspect="1"/>
          </p:cNvPicPr>
          <p:nvPr/>
        </p:nvPicPr>
        <p:blipFill rotWithShape="1">
          <a:blip r:embed="rId5"/>
          <a:srcRect l="4424" t="7021" r="24038" b="58911"/>
          <a:stretch/>
        </p:blipFill>
        <p:spPr>
          <a:xfrm>
            <a:off x="1899138" y="4199206"/>
            <a:ext cx="8721970" cy="2335237"/>
          </a:xfrm>
          <a:prstGeom prst="rect">
            <a:avLst/>
          </a:prstGeom>
        </p:spPr>
      </p:pic>
      <p:pic>
        <p:nvPicPr>
          <p:cNvPr id="2" name="Recorded Sound">
            <a:hlinkClick r:id="" action="ppaction://media"/>
            <a:extLst>
              <a:ext uri="{FF2B5EF4-FFF2-40B4-BE49-F238E27FC236}">
                <a16:creationId xmlns:a16="http://schemas.microsoft.com/office/drawing/2014/main" id="{E54FD955-7C93-34B3-0436-D61315944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117339812"/>
      </p:ext>
    </p:extLst>
  </p:cSld>
  <p:clrMapOvr>
    <a:masterClrMapping/>
  </p:clrMapOvr>
  <mc:AlternateContent xmlns:mc="http://schemas.openxmlformats.org/markup-compatibility/2006">
    <mc:Choice xmlns:p14="http://schemas.microsoft.com/office/powerpoint/2010/main" Requires="p14">
      <p:transition spd="slow" p14:dur="2000" advTm="13663"/>
    </mc:Choice>
    <mc:Fallback>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3599</TotalTime>
  <Words>1502</Words>
  <Application>Microsoft Office PowerPoint</Application>
  <PresentationFormat>Widescreen</PresentationFormat>
  <Paragraphs>174</Paragraphs>
  <Slides>17</Slides>
  <Notes>13</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Arial</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PowerPoint Presentation</vt:lpstr>
      <vt:lpstr>PowerPoint Presentation</vt:lpstr>
      <vt:lpstr>PowerPoint Presentation</vt:lpstr>
      <vt:lpstr>PowerPoint Presentation</vt:lpstr>
      <vt:lpstr>AUTOMATION SUMMARY</vt:lpstr>
      <vt:lpstr>TOOLS</vt:lpstr>
      <vt:lpstr>RISKS AND BENEFITS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donald Thibodeaux</cp:lastModifiedBy>
  <cp:revision>9</cp:revision>
  <dcterms:created xsi:type="dcterms:W3CDTF">2020-08-19T17:59:24Z</dcterms:created>
  <dcterms:modified xsi:type="dcterms:W3CDTF">2023-04-17T19:22:34Z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